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6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8631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1800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7878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919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001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007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4078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91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7395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89067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1869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9532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6120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5140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14672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0021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82391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E060A28-D507-4DB1-A2B5-FD27F46BFFBA}" type="datetimeFigureOut">
              <a:rPr lang="el-GR" smtClean="0"/>
              <a:t>13/02/2024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C3D5E-CA1D-43A2-9607-E34074C1A3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3019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C57E22-E3A9-04DB-5F8C-56280F4FA9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Ανοιχτή Συζήτηση για το Δημόσιο Πανεπιστήμιο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CED94B9-C88C-0899-6B2C-DF14579E2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880919"/>
            <a:ext cx="8825658" cy="1196546"/>
          </a:xfrm>
        </p:spPr>
        <p:txBody>
          <a:bodyPr>
            <a:normAutofit fontScale="92500" lnSpcReduction="10000"/>
          </a:bodyPr>
          <a:lstStyle/>
          <a:p>
            <a:r>
              <a:rPr lang="el-GR" sz="2400" dirty="0"/>
              <a:t>08.02.2024, </a:t>
            </a:r>
            <a:r>
              <a:rPr lang="el-GR" sz="2400" dirty="0" err="1"/>
              <a:t>Πνευματικο</a:t>
            </a:r>
            <a:r>
              <a:rPr lang="el-GR" sz="2400" dirty="0"/>
              <a:t> </a:t>
            </a:r>
            <a:r>
              <a:rPr lang="el-GR" sz="2400" dirty="0" err="1"/>
              <a:t>κεντρο</a:t>
            </a:r>
            <a:r>
              <a:rPr lang="el-GR" sz="2400" dirty="0"/>
              <a:t> </a:t>
            </a:r>
            <a:r>
              <a:rPr lang="el-GR" sz="2400" dirty="0" err="1"/>
              <a:t>χανιων</a:t>
            </a:r>
            <a:endParaRPr lang="el-GR" sz="2400" dirty="0"/>
          </a:p>
          <a:p>
            <a:pPr algn="r"/>
            <a:r>
              <a:rPr lang="el-GR" sz="1900" dirty="0"/>
              <a:t>Ν. </a:t>
            </a:r>
            <a:r>
              <a:rPr lang="el-GR" sz="1900" dirty="0" err="1"/>
              <a:t>ανδρεδακησ</a:t>
            </a:r>
            <a:endParaRPr lang="el-GR" sz="1900" dirty="0"/>
          </a:p>
          <a:p>
            <a:pPr algn="r"/>
            <a:r>
              <a:rPr lang="el-GR" sz="1900" dirty="0"/>
              <a:t>Α’ </a:t>
            </a:r>
            <a:r>
              <a:rPr lang="el-GR" sz="1900" dirty="0" err="1"/>
              <a:t>αντιπροεδροσ</a:t>
            </a:r>
            <a:r>
              <a:rPr lang="el-GR" sz="1900" dirty="0"/>
              <a:t> ΤΕΕ</a:t>
            </a:r>
          </a:p>
        </p:txBody>
      </p:sp>
    </p:spTree>
    <p:extLst>
      <p:ext uri="{BB962C8B-B14F-4D97-AF65-F5344CB8AC3E}">
        <p14:creationId xmlns:p14="http://schemas.microsoft.com/office/powerpoint/2010/main" val="268913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4F9D4A-956F-DD0F-518B-05DC6A30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Η κατάσταση σήμερα στα Πανεπιστήμια/Πολυτεχνεία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B0A0A7-DFCD-F23A-B37A-D328F4F8B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Μείωση της χρηματοδότησης (ΕΜΠ 2009-2023: 63%)</a:t>
            </a:r>
          </a:p>
          <a:p>
            <a:r>
              <a:rPr lang="el-GR" dirty="0"/>
              <a:t>Μείωση μελών ΔΕΠ (ΕΜΠ 2009-2023: 36%)</a:t>
            </a:r>
          </a:p>
          <a:p>
            <a:r>
              <a:rPr lang="el-GR" dirty="0"/>
              <a:t>Αύξηση εγγεγραμμένων σε πολλές περιπτώσεις (ΕΜΠ 2009-2023: 36%)</a:t>
            </a:r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r>
              <a:rPr lang="el-GR" b="1" dirty="0"/>
              <a:t>Παρόλα αυτά βρίσκονται πολύ ψηλά:</a:t>
            </a:r>
          </a:p>
          <a:p>
            <a:r>
              <a:rPr lang="el-GR" dirty="0"/>
              <a:t>Στις διεθνείς κατατάξεις</a:t>
            </a:r>
          </a:p>
          <a:p>
            <a:r>
              <a:rPr lang="el-GR" dirty="0"/>
              <a:t>Στην έρευνα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b="1" dirty="0"/>
              <a:t>Παράγουν αποφοίτους που διαπρέπουν διεθνώς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3504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875832-AC81-EEFC-DBC5-74D4476F6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Βάσει της κατάστασης θα περιμέναμε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2FEA4E-255E-DF66-EBDE-FED41B2F2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Αύξηση της χρηματοδότησης</a:t>
            </a:r>
          </a:p>
          <a:p>
            <a:r>
              <a:rPr lang="el-GR" dirty="0"/>
              <a:t>Προσλήψεις μελών ΔΕΠ και ερευνητικού προσωπικού</a:t>
            </a:r>
          </a:p>
          <a:p>
            <a:r>
              <a:rPr lang="el-GR" dirty="0"/>
              <a:t>Ενίσχυση της φοιτητικής μέριμνας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b="1" dirty="0"/>
              <a:t>Ενίσχυση της εξωστρέφειας και της σύγχρονων επιστημονικών αντικειμένων με</a:t>
            </a:r>
          </a:p>
          <a:p>
            <a:r>
              <a:rPr lang="el-GR" dirty="0"/>
              <a:t>Δυνατότητα πρόσληψης μελών ΔΕΠ και ερευνητικού προσωπικού</a:t>
            </a:r>
          </a:p>
          <a:p>
            <a:r>
              <a:rPr lang="el-GR" dirty="0"/>
              <a:t>Επαναπατρισμός επιστημόνων νέων αντικειμένων</a:t>
            </a:r>
          </a:p>
          <a:p>
            <a:r>
              <a:rPr lang="el-GR" dirty="0"/>
              <a:t>Ενίσχυση διδακτορικών φοιτητών</a:t>
            </a:r>
          </a:p>
          <a:p>
            <a:r>
              <a:rPr lang="el-GR" dirty="0"/>
              <a:t>Διδακτορικά ως εργασία, με πλήρη εργασιακά δικαιώματα</a:t>
            </a:r>
          </a:p>
        </p:txBody>
      </p:sp>
    </p:spTree>
    <p:extLst>
      <p:ext uri="{BB962C8B-B14F-4D97-AF65-F5344CB8AC3E}">
        <p14:creationId xmlns:p14="http://schemas.microsoft.com/office/powerpoint/2010/main" val="213606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19302F-F404-6A7B-1D59-F5198B034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Αντί αυτού παρατηρούμε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3BFDD2-9211-9CD7-B602-68363626C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Σπουδή να αναβαθμιστούν τα κολλέγια και να ιδρυθούν ιδιωτικά πανεπιστήμια</a:t>
            </a:r>
          </a:p>
          <a:p>
            <a:pPr lvl="7"/>
            <a:r>
              <a:rPr lang="el-GR" sz="1800" dirty="0"/>
              <a:t>1</a:t>
            </a:r>
            <a:r>
              <a:rPr lang="el-GR" sz="1800" baseline="30000" dirty="0"/>
              <a:t>η</a:t>
            </a:r>
            <a:r>
              <a:rPr lang="el-GR" sz="1800" dirty="0"/>
              <a:t> ιατρική σχολή υπό κατασκευή</a:t>
            </a:r>
          </a:p>
          <a:p>
            <a:pPr lvl="7"/>
            <a:r>
              <a:rPr lang="el-GR" sz="1800" dirty="0"/>
              <a:t>Για να έχουν ξεκινήσει οι διαδικασίες υπάρχει προφανώς η απαραίτητη σιγουριά</a:t>
            </a:r>
          </a:p>
          <a:p>
            <a:r>
              <a:rPr lang="el-GR" dirty="0"/>
              <a:t>Στόχος η εμπορευματοποίηση της τριτοβάθμιας εκπαίδευσης</a:t>
            </a:r>
          </a:p>
          <a:p>
            <a:endParaRPr lang="el-GR" dirty="0"/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82505149-0F6C-6C64-69D1-21C880AC4A79}"/>
              </a:ext>
            </a:extLst>
          </p:cNvPr>
          <p:cNvSpPr/>
          <p:nvPr/>
        </p:nvSpPr>
        <p:spPr>
          <a:xfrm>
            <a:off x="1995616" y="2821556"/>
            <a:ext cx="2094470" cy="3521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9174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0BB156-276D-B66C-DB37-E68AB3120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Στον χώρο των μηχανικών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3720B15-1D5E-64A1-A4CE-79DB80FD0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dirty="0"/>
              <a:t>ΠΔ 99/2019</a:t>
            </a:r>
          </a:p>
          <a:p>
            <a:r>
              <a:rPr lang="el-GR" dirty="0"/>
              <a:t>Προβλέπονται με εξαντλητικό τρόπο</a:t>
            </a:r>
          </a:p>
          <a:p>
            <a:pPr lvl="1"/>
            <a:r>
              <a:rPr lang="el-GR" sz="1600" dirty="0"/>
              <a:t>Το περίγραμμα των σπουδών</a:t>
            </a:r>
          </a:p>
          <a:p>
            <a:pPr lvl="1"/>
            <a:r>
              <a:rPr lang="el-GR" sz="1600" dirty="0"/>
              <a:t>Τα επαγγελματικά δικαιώματα των ειδικοτήτων</a:t>
            </a:r>
          </a:p>
          <a:p>
            <a:pPr lvl="1"/>
            <a:endParaRPr lang="el-GR" sz="1600" dirty="0"/>
          </a:p>
          <a:p>
            <a:pPr marL="0" indent="0">
              <a:buNone/>
            </a:pPr>
            <a:r>
              <a:rPr lang="el-GR" b="1" dirty="0"/>
              <a:t>Με τα ιδιωτικά πανεπιστήμια</a:t>
            </a:r>
          </a:p>
          <a:p>
            <a:r>
              <a:rPr lang="el-GR" dirty="0"/>
              <a:t>Καμία πρόβλεψη ότι τα προγράμματα θα είναι συγκρίσιμα</a:t>
            </a:r>
          </a:p>
          <a:p>
            <a:r>
              <a:rPr lang="el-GR" dirty="0"/>
              <a:t>Πιθανά προβλήματα δημοσίας ασφάλειας</a:t>
            </a:r>
          </a:p>
          <a:p>
            <a:r>
              <a:rPr lang="el-GR" dirty="0"/>
              <a:t>Κρισιμότητα υποδομών</a:t>
            </a:r>
          </a:p>
          <a:p>
            <a:r>
              <a:rPr lang="el-GR" dirty="0"/>
              <a:t>Περιπτώσεις αναγνώρισης πτυχίων από ΑΤΕΕΝ που δεν έχουν καμία σχέση με τα ελληνικά</a:t>
            </a:r>
          </a:p>
        </p:txBody>
      </p:sp>
    </p:spTree>
    <p:extLst>
      <p:ext uri="{BB962C8B-B14F-4D97-AF65-F5344CB8AC3E}">
        <p14:creationId xmlns:p14="http://schemas.microsoft.com/office/powerpoint/2010/main" val="2376262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A2B36C-B586-2347-F334-3E51EDE5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Κατάσταση που κινδυνεύει να δημιουργηθεί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51FE83D-3358-5191-94FC-7B5E5BE6D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330945"/>
            <a:ext cx="8946541" cy="4195481"/>
          </a:xfrm>
        </p:spPr>
        <p:txBody>
          <a:bodyPr/>
          <a:lstStyle/>
          <a:p>
            <a:r>
              <a:rPr lang="el-GR" dirty="0"/>
              <a:t>Πίεση από αποφοίτους και τους γονείς τους</a:t>
            </a:r>
          </a:p>
          <a:p>
            <a:r>
              <a:rPr lang="el-GR" dirty="0"/>
              <a:t>Πιθανή έμμεση χρηματοδότηση των ιδιωτικών πανεπιστημίων</a:t>
            </a:r>
          </a:p>
          <a:p>
            <a:pPr lvl="1"/>
            <a:r>
              <a:rPr lang="el-GR" dirty="0"/>
              <a:t>Μέσω κονδυλίων έρευνας</a:t>
            </a:r>
          </a:p>
          <a:p>
            <a:pPr lvl="1"/>
            <a:r>
              <a:rPr lang="el-GR" dirty="0"/>
              <a:t>Μέσω ΕΣΠΑ κλπ</a:t>
            </a:r>
          </a:p>
          <a:p>
            <a:r>
              <a:rPr lang="en-US" dirty="0"/>
              <a:t>De facto </a:t>
            </a:r>
            <a:r>
              <a:rPr lang="el-GR" dirty="0"/>
              <a:t>δημιουργία σχολών και πτυχίων πολλών ταχυτήτων</a:t>
            </a:r>
          </a:p>
          <a:p>
            <a:r>
              <a:rPr lang="el-GR" dirty="0"/>
              <a:t>Δημιουργία φθηνού εργατικού προσωπικού</a:t>
            </a:r>
          </a:p>
          <a:p>
            <a:r>
              <a:rPr lang="el-GR" dirty="0"/>
              <a:t>Μεγάλες παρατηρούμενες αλλαγές στις αγορά εργασίας</a:t>
            </a:r>
          </a:p>
        </p:txBody>
      </p:sp>
    </p:spTree>
    <p:extLst>
      <p:ext uri="{BB962C8B-B14F-4D97-AF65-F5344CB8AC3E}">
        <p14:creationId xmlns:p14="http://schemas.microsoft.com/office/powerpoint/2010/main" val="1089833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46EBC6-50F8-955C-C306-561A21ACF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Πλήγμα ειδικά για τα περιφερειακά πανεπιστήμια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45E51E-CD7B-19B5-A2AC-1097D56FB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333369"/>
            <a:ext cx="8946541" cy="4195481"/>
          </a:xfrm>
        </p:spPr>
        <p:txBody>
          <a:bodyPr/>
          <a:lstStyle/>
          <a:p>
            <a:r>
              <a:rPr lang="el-GR" dirty="0"/>
              <a:t>Αυξημένο κόστος στέγασης</a:t>
            </a:r>
          </a:p>
          <a:p>
            <a:r>
              <a:rPr lang="el-GR" dirty="0"/>
              <a:t>Υψηλά έξοδα για σπουδές εκτός της πόλης καταγωγής</a:t>
            </a:r>
          </a:p>
          <a:p>
            <a:r>
              <a:rPr lang="el-GR" dirty="0"/>
              <a:t>Ελλιπής φοιτητική μέριμνα</a:t>
            </a:r>
          </a:p>
          <a:p>
            <a:endParaRPr lang="el-GR" dirty="0"/>
          </a:p>
          <a:p>
            <a:pPr marL="3657600" lvl="8" indent="0">
              <a:buNone/>
            </a:pPr>
            <a:r>
              <a:rPr lang="el-GR" sz="2000" dirty="0"/>
              <a:t>Σκέψεις για σπουδές στα κολλέγια και τα ιδιωτικά πανεπιστήμια</a:t>
            </a:r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33AFE065-AA0B-789A-8A75-1FF5F9FB7A66}"/>
              </a:ext>
            </a:extLst>
          </p:cNvPr>
          <p:cNvSpPr/>
          <p:nvPr/>
        </p:nvSpPr>
        <p:spPr>
          <a:xfrm>
            <a:off x="1964724" y="4114798"/>
            <a:ext cx="2687595" cy="5375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2851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Ιόν">
  <a:themeElements>
    <a:clrScheme name="Ιό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Ιό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Ιό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</TotalTime>
  <Words>275</Words>
  <Application>Microsoft Office PowerPoint</Application>
  <PresentationFormat>Ευρεία οθόνη</PresentationFormat>
  <Paragraphs>54</Paragraphs>
  <Slides>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Ιόν</vt:lpstr>
      <vt:lpstr>Ανοιχτή Συζήτηση για το Δημόσιο Πανεπιστήμιο</vt:lpstr>
      <vt:lpstr>Η κατάσταση σήμερα στα Πανεπιστήμια/Πολυτεχνεία</vt:lpstr>
      <vt:lpstr>Βάσει της κατάστασης θα περιμέναμε</vt:lpstr>
      <vt:lpstr>Αντί αυτού παρατηρούμε</vt:lpstr>
      <vt:lpstr>Στον χώρο των μηχανικών</vt:lpstr>
      <vt:lpstr>Κατάσταση που κινδυνεύει να δημιουργηθεί</vt:lpstr>
      <vt:lpstr>Πλήγμα ειδικά για τα περιφερειακά πανεπιστήμια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Ανοιχτή Συζήτηση για το Δημόσιο Πανεπιστήμιο</dc:title>
  <dc:creator>Νίκος Ανδρεδάκης</dc:creator>
  <cp:lastModifiedBy>Νίκος Ανδρεδάκης</cp:lastModifiedBy>
  <cp:revision>2</cp:revision>
  <dcterms:created xsi:type="dcterms:W3CDTF">2024-02-12T13:33:10Z</dcterms:created>
  <dcterms:modified xsi:type="dcterms:W3CDTF">2024-02-13T09:08:17Z</dcterms:modified>
</cp:coreProperties>
</file>